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F99260-37A6-4EB9-913B-7A80BC0568AF}">
  <a:tblStyle styleId="{F1F99260-37A6-4EB9-913B-7A80BC0568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uanlan.zhihu.com/p/42692344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2294c62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2294c62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可以想成我先將input data透過某個特殊的矩陣處理，然後再進到網路或是layer結果裡面要相同</a:t>
            </a:r>
            <a:r>
              <a:rPr lang="zh-TW">
                <a:solidFill>
                  <a:schemeClr val="dk1"/>
                </a:solidFill>
              </a:rPr>
              <a:t>(出來結果視為一種representation)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335b84b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335b84b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r>
              <a:rPr lang="zh-TW"/>
              <a:t>可以等效於Depth-wise convolution和pointwise convolution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2294c626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2294c626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在ImageNet資料集，SqueezeNet 和 </a:t>
            </a:r>
            <a:r>
              <a:rPr lang="zh-TW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2"/>
              </a:rPr>
              <a:t>AlexNet</a:t>
            </a: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效果近似，但是參數比AlexNet少50倍，模型大小比AlexNet小510倍。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1 X 1 主要用來改變channel數量(想google inception)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左邊標準squeezenet 而右邊參考resnet的架構做設計</a:t>
            </a:r>
            <a:endParaRPr sz="1200">
              <a:solidFill>
                <a:srgbClr val="121212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2294c626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2294c62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2294c62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2294c62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近年來可以談到這四種learning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4c80b8c4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4c80b8c4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今天只能講兩張~~抱歉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4c80b8c4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4c80b8c4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knowledge</a:t>
            </a:r>
            <a:r>
              <a:rPr lang="zh-TW"/>
              <a:t>可以分為三種可以找到的知識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Response-based可以針對output的東西去做學習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Feature-based除了一樣有輸出之外，還會有中間的feature map去監督學生學習網路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Relation-based比較抽象，想要學習feature map之間的關係來做學習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4c80b8c4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4c80b8c4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Response-based</a:t>
            </a:r>
            <a:r>
              <a:rPr lang="zh-TW"/>
              <a:t>以剛剛的圖是在output layer，可以想成我們想要萃取的資訊都是在output layer取出來的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我們Data進到老師跟學生網路都是輸出logits，在這邊通常用KL Divergence去作為loss(下方連結有說明計算方法)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4094698f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4094698f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當T=1的時候就是一般作softmax的狀況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這邊T可以想成是一種label smoothing的狀況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4094698f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4094698f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假設factor = 0.1 其類別會變為右邊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在正常分類對，梯度下降的時候會稍微降得比較慢; 可是在分類錯或是比較難以分的狀況下，對於梯度懲罰不會這麼大，其中也可以看成boundary的限制並沒有這麼嚴格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3a31892d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3a31892d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09469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09469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Feature</a:t>
            </a:r>
            <a:r>
              <a:rPr lang="zh-TW">
                <a:solidFill>
                  <a:schemeClr val="dk1"/>
                </a:solidFill>
              </a:rPr>
              <a:t>-based以剛剛的圖是在中間的layer，可以想成我們想要萃取的資訊都是在中間取出來的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以Fitnet為例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4094698f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4094698f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這篇是Fitnet的論文，以剛剛來說我們從中間的layer直接取weight出來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為什麼呢？因為考量到訓練的時候會有over-parametermized的機會(補充over-parametermized)(所以weight只取飴些曾出來接Wr)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在這邊會有Hint training loss，老師跟學生的輸出map或神經元數目一定不同，所以這邊用一個r這邊論文說是regressor function，可以解釋成fully-connect layer讓學生的神經元變多，在跟老師做Loss (L2)的計算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最後還有KD Loss一起做back propagation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4094698f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4094698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L2(.), L1(.), LCE(.) and LMMD(.) indicate l2-norm distance, L1</a:t>
            </a:r>
            <a:r>
              <a:rPr lang="zh-TW"/>
              <a:t> norm distance,</a:t>
            </a:r>
            <a:r>
              <a:rPr lang="zh-TW"/>
              <a:t> cross-entropy loss and maximum mean discrepancy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MMD Maximum Mean Discrepancy 最大均值差異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4094698f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4094698f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4094698f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4094698f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在FSP</a:t>
            </a:r>
            <a:r>
              <a:rPr lang="zh-TW"/>
              <a:t>是由這篇論文所介紹的方法有三個優點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1. student DNN比起一般為訓練的DNN，可以學習的更快。換言之，可以作為一種inital weight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2. 單獨train一個小型的teacher net，表現可以優於自己單獨train還要好(?)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3. 這種KD的方法跟大型DNN做tranfer learning的效果差不多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7b3da11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7b3da11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可以看到左下角的架構，老師和學生都用residual的架構來做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將自己前後的residual的feature map做Gramian matrix (Gramian matrix作法如上面所做，最終會得到一個矩陣)，最後將其作L2的計算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而本篇的做法如右上角，第一階段先由老師學生透過FSP的方法更新參數，第二階段就可以拿學生學到的weight去做更好的學習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4094698f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4094698f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LEM (.), LH(.), LAW (.) and ||.||F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Earth Mover distance, Huber loss, Angle-wise loss and Frobenius norm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b3da11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7b3da11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8592e207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8592e207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就Frobenius…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8592e20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8592e20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3a31892d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3a31892d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蒸餾就是將複雜或有雜質的東西，透過這樣的方式拿到最精華的部分，但這通常最精華的部分就少而精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8592e20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8592e20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</a:t>
            </a:r>
            <a:r>
              <a:rPr lang="zh-TW"/>
              <a:t>這個loss前，先回到relational KD的圖再看一次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左圖以三張圖片為例，傳統的KD都是輸出完個別去比較相對應的特徵去做蒸餾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不過relation的做法會是整個model的representation一起看，我是都看成在學embedding的概念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三張圖片做出來的output，t1、t2、t3，可以用cos的方式去決定他們的夾角，也讓學生的去學習這樣的概念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(三個input就是一筆資料的概念去做，我猜啦)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8592e207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8592e207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592e207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8592e20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3a31892d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3a31892d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2058c2c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2058c2c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058c2c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2058c2c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程式碼有誤，學生訓練的時候，老師會先可以算出真實的y_true_logit之後來跟學生這邊計算KLD(還有CE)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4094698f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4094698f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094698f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4094698f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4094698f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4094698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4094698f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4094698f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3a31892d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3a31892d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近年來比較流行的模型，從深的模型轉到淺的，利用depthwise separable convolution 例如</a:t>
            </a:r>
            <a:r>
              <a:rPr lang="zh-TW"/>
              <a:t>mobilenet, shufflnet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a31892d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a31892d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!!! 講</a:t>
            </a:r>
            <a:r>
              <a:rPr lang="zh-TW"/>
              <a:t>的時候請記得weight是在neuron中間，誰消失要搞清楚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4c80b8c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4c80b8c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這邊模型用5層MLP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在weight pruning</a:t>
            </a:r>
            <a:r>
              <a:rPr lang="zh-TW"/>
              <a:t>跑的方法是保留最後一層的輸出，然後找出wieght最大的index排序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透過sparsity的值來決定有多少weight要把他們變成0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而unit pruning也是透過一樣的方法，只是計算個別神經元的L2計算(array element平方相加再開根號)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4c80b8c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4c80b8c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透過</a:t>
            </a:r>
            <a:r>
              <a:rPr lang="zh-TW"/>
              <a:t>SVD</a:t>
            </a:r>
            <a:r>
              <a:rPr lang="zh-TW"/>
              <a:t>分解來降低rank，留下重要特徵並且可以加速做計算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335b84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4335b84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4c80b8c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4c80b8c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可以想成我先將input data透過某個特殊的矩陣處理，然後再進到網路或是layer結果裡面要相同</a:t>
            </a:r>
            <a:r>
              <a:rPr lang="zh-TW">
                <a:solidFill>
                  <a:schemeClr val="dk1"/>
                </a:solidFill>
              </a:rPr>
              <a:t>(出來結果視為一種representation)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710.09282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chih-sheng-huang821.medium.com/%E6%B7%B1%E5%BA%A6%E5%AD%B8%E7%BF%92-mobilenet-depthwise-separable-convolution-f1ed016b3467" TargetMode="External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image-processing-and-ml-note/squeezenet-image-classification-3534c11438be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hyperlink" Target="https://blog.csdn.net/wwyy2018/article/details/10159986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hyperlink" Target="https://luofanghao.github.io/blog/2016/07/24/%E8%AE%BA%E6%96%87%E7%AC%94%E8%AE%B0-%E3%80%8AFitNets-Hints-for-Thin-Deep-Nets%E3%80%8B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openaccess.thecvf.com/content_cvpr_2017/papers/Yim_A_Gift_From_CVPR_2017_paper.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m00notes.blogspot.com/2020/06/earth-movers-distanc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hih-sheng-huang821.medium.com/%E6%A9%9F%E5%99%A8-%E6%B7%B1%E5%BA%A6%E5%AD%B8%E7%BF%92-%E6%90%8D%E5%A4%B1%E5%87%BD%E6%95%B8-loss-function-huber-loss%E5%92%8C-focal-loss-bb757494f85e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cs.cornell.edu/~caruana/compression.kdd06.pdf" TargetMode="External"/><Relationship Id="rId4" Type="http://schemas.openxmlformats.org/officeDocument/2006/relationships/hyperlink" Target="https://arxiv.org/abs/1503.02531" TargetMode="External"/><Relationship Id="rId5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penaccess.thecvf.com/content_CVPR_2019/papers/Park_Relational_Knowledge_Distillation_CVPR_2019_paper.pdf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2006.05525.pdf" TargetMode="External"/><Relationship Id="rId4" Type="http://schemas.openxmlformats.org/officeDocument/2006/relationships/hyperlink" Target="https://chtseng.wordpress.com/2020/05/12/%E7%9F%A5%E8%AD%98%E8%92%B8%E9%A4%BE-knowledgedistillation/" TargetMode="External"/><Relationship Id="rId5" Type="http://schemas.openxmlformats.org/officeDocument/2006/relationships/hyperlink" Target="https://hackmd.io/@akshayk07/rkj6RFc28" TargetMode="External"/><Relationship Id="rId6" Type="http://schemas.openxmlformats.org/officeDocument/2006/relationships/hyperlink" Target="https://chtseng.wordpress.com/2020/05/12/%E7%9F%A5%E8%AD%98%E8%92%B8%E9%A4%BE-knowledgedistillation/" TargetMode="External"/><Relationship Id="rId7" Type="http://schemas.openxmlformats.org/officeDocument/2006/relationships/hyperlink" Target="https://www.cnblogs.com/zhonghuasong/p/7822572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hyperlink" Target="https://github.com/allen050883/Deeplearning/blob/master/Distillation/mnist_distillation.py" TargetMode="External"/><Relationship Id="rId6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github.com/allen050883/Deeplearning/blob/master/Distillation/pruning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csdn.net/CY19980216/article/details/117391702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1710.09282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知識蒸餾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Knowledge Distillation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3/9 Allen Tseng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3 - Transferred compact convolution filters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00"/>
                </a:solidFill>
              </a:rPr>
              <a:t>Let x be an input, Φ(·) be a network or layer and T (·) be the transform matrix.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What????????????    That give an example:  MobileNet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000000"/>
                </a:solidFill>
              </a:rPr>
              <a:t>Ref: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A Survey of Model Compression and Acceleration for Deep Neural Networks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500" y="2078875"/>
            <a:ext cx="19050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MobileNet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729450" y="1853850"/>
            <a:ext cx="81906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 → Depth-wise Separable Convolution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基本上可以拆成兩部分Depthwise convolution和pointwise convolution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300" y="2608648"/>
            <a:ext cx="2228911" cy="249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506250" y="3292950"/>
            <a:ext cx="3098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https://chih-sheng-huang821.medium.com/%E6%B7%B1%E5%BA%A6%E5%AD%B8%E7%BF%92-mobilenet-depthwise-separable-convolution-f1ed016b3467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5875" y="546750"/>
            <a:ext cx="1713300" cy="455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SqueezeNet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0" y="1793325"/>
            <a:ext cx="5517900" cy="22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arabicPeriod"/>
            </a:pPr>
            <a:r>
              <a:rPr lang="zh-TW" sz="1500">
                <a:solidFill>
                  <a:srgbClr val="FF0000"/>
                </a:solidFill>
              </a:rPr>
              <a:t>將 3 X 3 convolution 替換成 1 X 1 convolution →→參數數量減少了9倍</a:t>
            </a:r>
            <a:endParaRPr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zh-TW" sz="1500">
                <a:solidFill>
                  <a:srgbClr val="000000"/>
                </a:solidFill>
              </a:rPr>
              <a:t>減少 </a:t>
            </a:r>
            <a:r>
              <a:rPr lang="zh-TW" sz="1500">
                <a:solidFill>
                  <a:srgbClr val="000000"/>
                </a:solidFill>
              </a:rPr>
              <a:t>3 X 3 convolution </a:t>
            </a:r>
            <a:r>
              <a:rPr lang="zh-TW" sz="1500">
                <a:solidFill>
                  <a:srgbClr val="000000"/>
                </a:solidFill>
              </a:rPr>
              <a:t>的 channel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zh-TW" sz="1500">
                <a:solidFill>
                  <a:srgbClr val="000000"/>
                </a:solidFill>
              </a:rPr>
              <a:t>將global average pooling往後放：作者認為較大的Feature Map含有更多的資訊。雖然會提升網絡的精度，但是會增加網絡的計算量。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zh-TW" sz="1500"/>
              <a:t>Ref: </a:t>
            </a:r>
            <a:r>
              <a:rPr lang="zh-TW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https://medium.com/image-processing-and-ml-note/squeezenet-image-classification-3534c11438be</a:t>
            </a:r>
            <a:endParaRPr sz="15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700" y="1931275"/>
            <a:ext cx="3572599" cy="26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sum up…</a:t>
            </a:r>
            <a:endParaRPr/>
          </a:p>
        </p:txBody>
      </p:sp>
      <p:graphicFrame>
        <p:nvGraphicFramePr>
          <p:cNvPr id="172" name="Google Shape;172;p25"/>
          <p:cNvGraphicFramePr/>
          <p:nvPr/>
        </p:nvGraphicFramePr>
        <p:xfrm>
          <a:off x="7294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{F1F99260-37A6-4EB9-913B-7A80BC0568AF}</a:tableStyleId>
              </a:tblPr>
              <a:tblGrid>
                <a:gridCol w="4112050"/>
                <a:gridCol w="4112050"/>
              </a:tblGrid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Parameter pruning and sharing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探索模型參數中多餘的部分，並嘗試去除冗餘和不重要的參數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7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Low-rank factorization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使用矩陣/張量分解以計算 CNN 中最具資訊的參數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36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Transferred compact convolutional filters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設計特殊結構的convolution filter以減少記憶體和計算的複雜度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33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Knowledge distillation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1600"/>
                        <a:t>學習一個精煉模型，就是訓練一個更加緊湊的神經網絡表現可以相較於大型網絡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Knowledge distillation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teacher-student learning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mutual learning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assistant teaching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rabicPeriod"/>
            </a:pPr>
            <a:r>
              <a:rPr lang="zh-TW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self-learning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KD map - Section map → → Let’s Go!!!!!!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176" y="1853850"/>
            <a:ext cx="6781143" cy="3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44" y="621475"/>
            <a:ext cx="6557380" cy="433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2</a:t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3504401" y="4231200"/>
            <a:ext cx="2419200" cy="833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5693051" y="4231200"/>
            <a:ext cx="2419200" cy="833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3445126" y="542825"/>
            <a:ext cx="2419200" cy="833100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2 - Response-Based Knowledge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75" y="2151325"/>
            <a:ext cx="5906949" cy="251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9"/>
          <p:cNvCxnSpPr>
            <a:stCxn id="199" idx="3"/>
          </p:cNvCxnSpPr>
          <p:nvPr/>
        </p:nvCxnSpPr>
        <p:spPr>
          <a:xfrm flipH="1" rot="10800000">
            <a:off x="6183324" y="2604812"/>
            <a:ext cx="309000" cy="8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9"/>
          <p:cNvSpPr txBox="1"/>
          <p:nvPr/>
        </p:nvSpPr>
        <p:spPr>
          <a:xfrm>
            <a:off x="6584750" y="2155250"/>
            <a:ext cx="198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often employ KLD</a:t>
            </a:r>
            <a:endParaRPr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25" y="2604800"/>
            <a:ext cx="1983300" cy="5448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833025" y="4614600"/>
            <a:ext cx="53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hlink"/>
                </a:solidFill>
              </a:rPr>
              <a:t>KLD: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https://blog.csdn.net/wwyy2018/article/details/101599862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Response-based model flow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0"/>
            <a:ext cx="9144000" cy="21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075" y="4295775"/>
            <a:ext cx="28289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補充: label smoothing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75" y="2022275"/>
            <a:ext cx="23241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450" y="2036563"/>
            <a:ext cx="359092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3526917" y="3028225"/>
            <a:ext cx="1119300" cy="60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Contexts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What is distillation?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Model compression and acceleration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KD map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lang="zh-TW" sz="1500">
                <a:latin typeface="Arial"/>
                <a:ea typeface="Arial"/>
                <a:cs typeface="Arial"/>
                <a:sym typeface="Arial"/>
              </a:rPr>
              <a:t>Example Code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2 - Feature-Based 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1919025"/>
            <a:ext cx="61436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Fitnet</a:t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0" y="4185229"/>
            <a:ext cx="7713502" cy="57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43" y="1853850"/>
            <a:ext cx="7713505" cy="23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493200" y="4760875"/>
            <a:ext cx="73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chemeClr val="hlink"/>
                </a:solidFill>
                <a:hlinkClick r:id="rId5"/>
              </a:rPr>
              <a:t>FitNets- Hints for Thin Deep Nets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5128"/>
            <a:ext cx="9144000" cy="366474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7725375" y="1462900"/>
            <a:ext cx="1103700" cy="3351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2 - Relation-Based Knowledge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13" y="1977613"/>
            <a:ext cx="58197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FSP </a:t>
            </a:r>
            <a:r>
              <a:rPr lang="zh-TW"/>
              <a:t>範例</a:t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611625" y="1853850"/>
            <a:ext cx="83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 Gift from Knowledge Distillation: Fast Optimization, Network Minimization and Transfer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570738" y="537675"/>
            <a:ext cx="34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522750" y="2351025"/>
            <a:ext cx="810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Fast Optimization - A student DNN trained using the proposed technique learns the main task faster than an untrained DNN. The flow of solution is considered as a good way of initializing the weights of a DNN.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Knowledge Distillation - Training a smaller network using a teacher to perform better than smaller network trained alone.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Transfer Learning - Because the proposed method can transfer the distilled knowledge to a small DNN, it can perform similar to a large DNN that uses a normal transfer learning method.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200" y="500450"/>
            <a:ext cx="3136950" cy="169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92625"/>
            <a:ext cx="6307875" cy="28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700" y="568025"/>
            <a:ext cx="3716550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394700" y="769500"/>
            <a:ext cx="14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ato"/>
                <a:ea typeface="Lato"/>
                <a:cs typeface="Lato"/>
                <a:sym typeface="Lato"/>
              </a:rPr>
              <a:t>Gramian Matrix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182250" y="496125"/>
            <a:ext cx="4920900" cy="169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7906"/>
            <a:ext cx="9144001" cy="298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/>
          <p:nvPr/>
        </p:nvSpPr>
        <p:spPr>
          <a:xfrm>
            <a:off x="7441875" y="1777900"/>
            <a:ext cx="1640400" cy="310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Earth Mover's distance 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729450" y="2078875"/>
            <a:ext cx="81060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(scipy.stats.</a:t>
            </a:r>
            <a:r>
              <a:rPr lang="zh-TW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wasserstein_distance</a:t>
            </a: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假設 P = [1, 5, 1]，Q = [0, 4, 3] ，意思是有三個相鄰的土推，一開始三堆中分別有 [1, 5, 1] 單位的土，而相鄰的兩個土堆距離為 1，如果想要把這些土推變成 [0, 4, 3] ，最少需要花多少力氣才能完成？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A: 總共所花的力氣為 1 * 2 + 1 * 1 = 3。而在 paper 中有提到在計算 Earth Mover's Distance 時還會 normalize，也就是除以總共移動的重量，因此在這個例子中 EMD 便為 3 / 2 = 1.5。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https://hm00notes.blogspot.com/2020/06/earth-movers-distance.html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Frobenius norm</a:t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2099550"/>
            <a:ext cx="40005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Huber loss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729450" y="2078875"/>
            <a:ext cx="4507500" cy="29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解決outlier影響過大的問題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透過調整delta來實現，delta=1的時候可以把outlier的loss壓低(不會爆走)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Huber loss vs Focal loss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650" y="858050"/>
            <a:ext cx="4755226" cy="1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901" y="2078875"/>
            <a:ext cx="3739400" cy="27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distillation?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755150" y="809300"/>
            <a:ext cx="5388900" cy="4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簡單來說，知識蒸餾可以代表</a:t>
            </a:r>
            <a:r>
              <a:rPr lang="zh-TW" sz="1900">
                <a:solidFill>
                  <a:srgbClr val="FF0000"/>
                </a:solidFill>
              </a:rPr>
              <a:t>模型壓縮(model compression)</a:t>
            </a:r>
            <a:r>
              <a:rPr lang="zh-TW" sz="1900"/>
              <a:t>和</a:t>
            </a:r>
            <a:r>
              <a:rPr lang="zh-TW" sz="1900">
                <a:solidFill>
                  <a:srgbClr val="FF0000"/>
                </a:solidFill>
              </a:rPr>
              <a:t>模型加速(model acclearation)</a:t>
            </a:r>
            <a:r>
              <a:rPr lang="zh-TW" sz="1900"/>
              <a:t>的方式。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/>
              <a:t>→→知識蒸餾就是讓</a:t>
            </a:r>
            <a:r>
              <a:rPr lang="zh-TW" sz="1900">
                <a:solidFill>
                  <a:srgbClr val="FF0000"/>
                </a:solidFill>
              </a:rPr>
              <a:t>學生模型去向老師模型學習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Arial"/>
                <a:ea typeface="Arial"/>
                <a:cs typeface="Arial"/>
                <a:sym typeface="Arial"/>
              </a:rPr>
              <a:t>KD (知識蒸餾) 最早是2006年由Bucila提出 [1]後來由Hinton完成一個泛用的里程碑 [2]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9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Model Compression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900"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lang="zh-TW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Distilling the Knowledge in a Neural Network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875" y="1956925"/>
            <a:ext cx="2961800" cy="29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Angle-wise loss</a:t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91082"/>
            <a:ext cx="3846150" cy="3018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52" y="486925"/>
            <a:ext cx="3234861" cy="16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629" y="2359263"/>
            <a:ext cx="3764110" cy="15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375" y="4147000"/>
            <a:ext cx="4384625" cy="9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/>
          <p:nvPr/>
        </p:nvSpPr>
        <p:spPr>
          <a:xfrm>
            <a:off x="4763025" y="4142975"/>
            <a:ext cx="4380900" cy="100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Distance-wise + </a:t>
            </a:r>
            <a:r>
              <a:rPr lang="zh-TW"/>
              <a:t>Angle-wise loss</a:t>
            </a:r>
            <a:endParaRPr/>
          </a:p>
        </p:txBody>
      </p:sp>
      <p:sp>
        <p:nvSpPr>
          <p:cNvPr id="308" name="Google Shape;308;p43"/>
          <p:cNvSpPr txBox="1"/>
          <p:nvPr/>
        </p:nvSpPr>
        <p:spPr>
          <a:xfrm>
            <a:off x="729450" y="2113750"/>
            <a:ext cx="8021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此篇論文 </a:t>
            </a:r>
            <a:r>
              <a:rPr lang="zh-TW" sz="1700" u="sng">
                <a:solidFill>
                  <a:schemeClr val="hlink"/>
                </a:solidFill>
                <a:hlinkClick r:id="rId3"/>
              </a:rPr>
              <a:t>Relational Knowledge Distillation</a:t>
            </a:r>
            <a:r>
              <a:rPr lang="zh-TW" sz="1700"/>
              <a:t> 最後是兩種Loss一起使用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其中 Loss task會依據任務不同而決定(cross-entropy for classification)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Lamda則是hyperparamter要調整大小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此大小在論文的任務是有三種metric learning、 classification、few-shot learning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lamda差異很大，詳情可以請看論文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571750"/>
            <a:ext cx="365720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729450" y="2078875"/>
            <a:ext cx="8049600" cy="29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2000"/>
              <a:t>目前模型加速方法有以下四種：</a:t>
            </a:r>
            <a:endParaRPr sz="200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Parameter pruning and sharing</a:t>
            </a:r>
            <a:endParaRPr sz="200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Low-rank factorization</a:t>
            </a:r>
            <a:endParaRPr sz="200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Transferred compact convolutional filters</a:t>
            </a:r>
            <a:endParaRPr sz="200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Knowledge distillation (KD)</a:t>
            </a:r>
            <a:endParaRPr sz="200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2000"/>
              <a:t>在KD有三種蒸餾概念：</a:t>
            </a:r>
            <a:endParaRPr sz="2000"/>
          </a:p>
          <a:p>
            <a:pPr indent="-3270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Response-based KD</a:t>
            </a:r>
            <a:endParaRPr sz="2000"/>
          </a:p>
          <a:p>
            <a:pPr indent="-3270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Feature-based KD</a:t>
            </a:r>
            <a:endParaRPr sz="2000"/>
          </a:p>
          <a:p>
            <a:pPr indent="-32702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zh-TW" sz="2000"/>
              <a:t>Relation-based-KD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321" name="Google Shape;321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9749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1400"/>
              <a:t>Knowledge Distillation: A Survey  </a:t>
            </a: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https://arxiv.org/pdf/2006.05525.pdf</a:t>
            </a:r>
            <a:endParaRPr sz="1400"/>
          </a:p>
          <a:p>
            <a:pPr indent="-29749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4"/>
              </a:rPr>
              <a:t>https://chtseng.wordpress.com/2020/05/12/%E7%9F%A5%E8%AD%98%E8%92%B8%E9%A4%BE-knowledgedistillation/</a:t>
            </a:r>
            <a:endParaRPr sz="1400"/>
          </a:p>
          <a:p>
            <a:pPr indent="-29749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1400"/>
              <a:t>FSP HackMD: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https://hackmd.io/@akshayk07/rkj6RFc28</a:t>
            </a:r>
            <a:endParaRPr sz="1400"/>
          </a:p>
          <a:p>
            <a:pPr indent="-29749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6"/>
              </a:rPr>
              <a:t>https://chtseng.wordpress.com/2020/05/12/%E7%9F%A5%E8%AD%98%E8%92%B8%E9%A4%BE-knowledgedistillation/</a:t>
            </a:r>
            <a:endParaRPr sz="1400"/>
          </a:p>
          <a:p>
            <a:pPr indent="-29749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zh-TW" sz="1400" u="sng">
                <a:solidFill>
                  <a:schemeClr val="hlink"/>
                </a:solidFill>
                <a:hlinkClick r:id="rId7"/>
              </a:rPr>
              <a:t>https://www.cnblogs.com/zhonghuasong/p/7822572.html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Example Code</a:t>
            </a:r>
            <a:endParaRPr/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Teacher Net: CNN*4 + MaxPool + Dense + Softmax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0" y="1037601"/>
            <a:ext cx="4290900" cy="38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650" y="3114175"/>
            <a:ext cx="2409825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Student : Dense + Softmax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804" y="2330088"/>
            <a:ext cx="3970296" cy="13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450" y="4019000"/>
            <a:ext cx="25527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1006775" y="4545425"/>
            <a:ext cx="74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https://github.com/allen050883/Deeplearning/blob/master/Distillation/mnist_distillation.py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002" y="2536225"/>
            <a:ext cx="4206987" cy="16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3 - Distillation Schemes</a:t>
            </a:r>
            <a:endParaRPr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offline distillation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online distillation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self-distillation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3 - Offline Distillation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3 - Online Distillation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Section 3 - Self-Distillation</a:t>
            </a:r>
            <a:endParaRPr/>
          </a:p>
        </p:txBody>
      </p:sp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comporession and acceleration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Parameter pruning and sharing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Low-rank factorization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Transferred / compact convolutional filters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Knowledge distillation (KD)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1 - Parameter pruning and sharing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625" y="2218450"/>
            <a:ext cx="3342375" cy="18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299050" y="1973650"/>
            <a:ext cx="5711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Pruning有兩種方式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weight pruning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→ → </a:t>
            </a:r>
            <a:r>
              <a:rPr lang="zh-TW" sz="1800">
                <a:solidFill>
                  <a:srgbClr val="FF0000"/>
                </a:solidFill>
              </a:rPr>
              <a:t>the largest weights</a:t>
            </a:r>
            <a:r>
              <a:rPr lang="zh-TW" sz="1800">
                <a:solidFill>
                  <a:schemeClr val="dk2"/>
                </a:solidFill>
              </a:rPr>
              <a:t> by absolute value are </a:t>
            </a:r>
            <a:r>
              <a:rPr lang="zh-TW" sz="1800">
                <a:solidFill>
                  <a:srgbClr val="FF0000"/>
                </a:solidFill>
              </a:rPr>
              <a:t>set to zero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unit pruning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→ → </a:t>
            </a:r>
            <a:r>
              <a:rPr lang="zh-TW" sz="1800">
                <a:solidFill>
                  <a:srgbClr val="FF0000"/>
                </a:solidFill>
              </a:rPr>
              <a:t>the smallest neurons</a:t>
            </a:r>
            <a:r>
              <a:rPr lang="zh-TW" sz="1800">
                <a:solidFill>
                  <a:schemeClr val="dk2"/>
                </a:solidFill>
              </a:rPr>
              <a:t> are set to zero by a vector-wise metric like </a:t>
            </a:r>
            <a:r>
              <a:rPr lang="zh-TW" sz="1800">
                <a:solidFill>
                  <a:srgbClr val="FF0000"/>
                </a:solidFill>
              </a:rPr>
              <a:t>L2-norm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Pruning Test by MNIST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2386650" y="1787725"/>
            <a:ext cx="43743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accuracy of our vanilla NN is 96.7 %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125" y="2273875"/>
            <a:ext cx="2883375" cy="23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73875"/>
            <a:ext cx="2860684" cy="2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018100" y="4714425"/>
            <a:ext cx="65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https://github.com/allen050883/Deeplearning/blob/master/Distillation/pruning.py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2- Low-rank factorization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64650" y="1939300"/>
            <a:ext cx="86466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zh-TW" sz="1400">
                <a:solidFill>
                  <a:schemeClr val="dk2"/>
                </a:solidFill>
              </a:rPr>
              <a:t>簡單來說就是做</a:t>
            </a:r>
            <a:r>
              <a:rPr lang="zh-TW" sz="1400">
                <a:solidFill>
                  <a:srgbClr val="FF0000"/>
                </a:solidFill>
              </a:rPr>
              <a:t>SVD分解</a:t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rabicPeriod"/>
            </a:pPr>
            <a:r>
              <a:rPr lang="zh-TW" sz="1400">
                <a:solidFill>
                  <a:schemeClr val="dk2"/>
                </a:solidFill>
              </a:rPr>
              <a:t>舉例：以</a:t>
            </a:r>
            <a:r>
              <a:rPr lang="zh-TW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torch.nn.Linear(in_features, out_features) →→ MLP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全連接層的權重可以拆成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因此分別代表 U = self.orthogonal_linear1，S = self.diag_dotproduct1，V</a:t>
            </a:r>
            <a:r>
              <a:rPr lang="zh-TW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self.orthogonal_linear2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2"/>
                </a:solidFill>
              </a:rPr>
              <a:t>Ref: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https://blog.csdn.net/CY19980216/article/details/117391702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350" y="2783925"/>
            <a:ext cx="2821964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5" y="2014950"/>
            <a:ext cx="84391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2- Low-rank factorization </a:t>
            </a:r>
            <a:r>
              <a:rPr lang="zh-TW"/>
              <a:t>論文集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3 - Transferred compact convolution filters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0000"/>
                </a:solidFill>
              </a:rPr>
              <a:t>Let x be an input, Φ(·) be a network or layer and T (·) be the transform matrix.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600">
                <a:solidFill>
                  <a:srgbClr val="000000"/>
                </a:solidFill>
              </a:rPr>
              <a:t>Ref: </a:t>
            </a:r>
            <a:r>
              <a:rPr lang="zh-TW" sz="1600" u="sng">
                <a:solidFill>
                  <a:schemeClr val="hlink"/>
                </a:solidFill>
                <a:hlinkClick r:id="rId3"/>
              </a:rPr>
              <a:t>A Survey of Model Compression and Acceleration for Deep Neural Networks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500" y="2078875"/>
            <a:ext cx="19050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